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6" r:id="rId7"/>
    <p:sldId id="261" r:id="rId8"/>
    <p:sldId id="262" r:id="rId9"/>
    <p:sldId id="263" r:id="rId10"/>
    <p:sldId id="264" r:id="rId11"/>
    <p:sldId id="265"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Types of crime </a:t>
            </a:r>
            <a:endParaRPr lang="en-US" dirty="0"/>
          </a:p>
        </p:txBody>
      </p:sp>
      <p:sp>
        <p:nvSpPr>
          <p:cNvPr id="3" name="Subtitle 2"/>
          <p:cNvSpPr>
            <a:spLocks noGrp="1"/>
          </p:cNvSpPr>
          <p:nvPr>
            <p:ph type="subTitle" idx="1"/>
          </p:nvPr>
        </p:nvSpPr>
        <p:spPr>
          <a:xfrm>
            <a:off x="1507067" y="4050833"/>
            <a:ext cx="7766936" cy="2088710"/>
          </a:xfrm>
        </p:spPr>
        <p:txBody>
          <a:bodyPr>
            <a:noAutofit/>
          </a:bodyPr>
          <a:lstStyle/>
          <a:p>
            <a:pPr algn="ctr"/>
            <a:r>
              <a:rPr lang="en-US" sz="4000" dirty="0" smtClean="0"/>
              <a:t>Student’s Name</a:t>
            </a:r>
          </a:p>
          <a:p>
            <a:pPr algn="ctr"/>
            <a:r>
              <a:rPr lang="en-US" sz="4000" dirty="0" smtClean="0"/>
              <a:t>Institutional Affiliation </a:t>
            </a:r>
          </a:p>
          <a:p>
            <a:pPr algn="ctr"/>
            <a:r>
              <a:rPr lang="en-US" sz="4000" dirty="0" smtClean="0"/>
              <a:t>Date </a:t>
            </a:r>
            <a:endParaRPr lang="en-US" sz="4000" dirty="0"/>
          </a:p>
        </p:txBody>
      </p:sp>
    </p:spTree>
    <p:extLst>
      <p:ext uri="{BB962C8B-B14F-4D97-AF65-F5344CB8AC3E}">
        <p14:creationId xmlns:p14="http://schemas.microsoft.com/office/powerpoint/2010/main" val="3236337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677334" y="2160589"/>
            <a:ext cx="8596668" cy="4697411"/>
          </a:xfrm>
        </p:spPr>
        <p:txBody>
          <a:bodyPr/>
          <a:lstStyle/>
          <a:p>
            <a:pPr>
              <a:lnSpc>
                <a:spcPct val="150000"/>
              </a:lnSpc>
            </a:pPr>
            <a:r>
              <a:rPr lang="en-US" dirty="0"/>
              <a:t>There are different types of crime that are committed by people. Some crimes are committed more often than others. The severity of a crime determines the penalty to be imposed.</a:t>
            </a:r>
          </a:p>
          <a:p>
            <a:pPr>
              <a:lnSpc>
                <a:spcPct val="150000"/>
              </a:lnSpc>
            </a:pPr>
            <a:r>
              <a:rPr lang="en-US" dirty="0"/>
              <a:t> However, the penalty also depends on the penal code of a particular state. </a:t>
            </a:r>
          </a:p>
          <a:p>
            <a:pPr>
              <a:lnSpc>
                <a:spcPct val="150000"/>
              </a:lnSpc>
            </a:pPr>
            <a:r>
              <a:rPr lang="en-US" dirty="0"/>
              <a:t>This presentation explores assault and battery, burglary and drug manufacturing as examples of crime against persons, crime against property and drug related crime respectively. </a:t>
            </a:r>
          </a:p>
          <a:p>
            <a:endParaRPr lang="en-US" dirty="0"/>
          </a:p>
        </p:txBody>
      </p:sp>
    </p:spTree>
    <p:extLst>
      <p:ext uri="{BB962C8B-B14F-4D97-AF65-F5344CB8AC3E}">
        <p14:creationId xmlns:p14="http://schemas.microsoft.com/office/powerpoint/2010/main" val="3214955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Crimes against persons</a:t>
            </a:r>
            <a:br>
              <a:rPr lang="en-US" dirty="0"/>
            </a:br>
            <a:r>
              <a:rPr lang="en-US" dirty="0"/>
              <a:t>Assault and battery</a:t>
            </a:r>
          </a:p>
        </p:txBody>
      </p:sp>
      <p:sp>
        <p:nvSpPr>
          <p:cNvPr id="3" name="Content Placeholder 2"/>
          <p:cNvSpPr>
            <a:spLocks noGrp="1"/>
          </p:cNvSpPr>
          <p:nvPr>
            <p:ph idx="1"/>
          </p:nvPr>
        </p:nvSpPr>
        <p:spPr>
          <a:xfrm>
            <a:off x="677334" y="2160589"/>
            <a:ext cx="8596668" cy="4449217"/>
          </a:xfrm>
        </p:spPr>
        <p:txBody>
          <a:bodyPr/>
          <a:lstStyle/>
          <a:p>
            <a:pPr>
              <a:lnSpc>
                <a:spcPct val="150000"/>
              </a:lnSpc>
            </a:pPr>
            <a:r>
              <a:rPr lang="en-US" dirty="0"/>
              <a:t>An assault is a threat of bodily harm to a person. </a:t>
            </a:r>
          </a:p>
          <a:p>
            <a:pPr>
              <a:lnSpc>
                <a:spcPct val="150000"/>
              </a:lnSpc>
            </a:pPr>
            <a:r>
              <a:rPr lang="en-US" dirty="0"/>
              <a:t>An assault does not necessarily require actual contact, but the person threatened has to believe it is a credible threat. </a:t>
            </a:r>
          </a:p>
          <a:p>
            <a:pPr>
              <a:lnSpc>
                <a:spcPct val="150000"/>
              </a:lnSpc>
            </a:pPr>
            <a:r>
              <a:rPr lang="en-US" dirty="0"/>
              <a:t>Battery on the other hand refers to intentional and unwanted physical contact even if the intent was not to cause harm. </a:t>
            </a:r>
          </a:p>
          <a:p>
            <a:pPr>
              <a:lnSpc>
                <a:spcPct val="150000"/>
              </a:lnSpc>
            </a:pPr>
            <a:r>
              <a:rPr lang="en-US" dirty="0"/>
              <a:t>Assault and battery can be treated separately or can be combined. When combined, assault and battery refers to both threats of bodily harm and actual following through with physical contact. </a:t>
            </a:r>
          </a:p>
        </p:txBody>
      </p:sp>
    </p:spTree>
    <p:extLst>
      <p:ext uri="{BB962C8B-B14F-4D97-AF65-F5344CB8AC3E}">
        <p14:creationId xmlns:p14="http://schemas.microsoft.com/office/powerpoint/2010/main" val="2373275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Penalty for assault and battery </a:t>
            </a:r>
          </a:p>
        </p:txBody>
      </p:sp>
      <p:sp>
        <p:nvSpPr>
          <p:cNvPr id="3" name="Content Placeholder 2"/>
          <p:cNvSpPr>
            <a:spLocks noGrp="1"/>
          </p:cNvSpPr>
          <p:nvPr>
            <p:ph idx="1"/>
          </p:nvPr>
        </p:nvSpPr>
        <p:spPr/>
        <p:txBody>
          <a:bodyPr/>
          <a:lstStyle/>
          <a:p>
            <a:pPr>
              <a:lnSpc>
                <a:spcPct val="150000"/>
              </a:lnSpc>
            </a:pPr>
            <a:r>
              <a:rPr lang="en-US" dirty="0"/>
              <a:t>In Texas, assault is defined as intentionally or knowingly causing bodily injury to another person (including the person’s spouse</a:t>
            </a:r>
            <a:r>
              <a:rPr lang="en-US" dirty="0" smtClean="0"/>
              <a:t>).</a:t>
            </a:r>
          </a:p>
          <a:p>
            <a:pPr>
              <a:lnSpc>
                <a:spcPct val="150000"/>
              </a:lnSpc>
            </a:pPr>
            <a:r>
              <a:rPr lang="en-US" dirty="0" smtClean="0"/>
              <a:t> </a:t>
            </a:r>
            <a:r>
              <a:rPr lang="en-US" dirty="0"/>
              <a:t>This is classified as a Class A misdemeanor and carries a potential jail term of less than a year. </a:t>
            </a:r>
          </a:p>
          <a:p>
            <a:pPr>
              <a:lnSpc>
                <a:spcPct val="150000"/>
              </a:lnSpc>
            </a:pPr>
            <a:r>
              <a:rPr lang="en-US" dirty="0"/>
              <a:t>Felonies are subject to imprisonment of more than one year</a:t>
            </a:r>
          </a:p>
        </p:txBody>
      </p:sp>
    </p:spTree>
    <p:extLst>
      <p:ext uri="{BB962C8B-B14F-4D97-AF65-F5344CB8AC3E}">
        <p14:creationId xmlns:p14="http://schemas.microsoft.com/office/powerpoint/2010/main" val="2138001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Statistics/data </a:t>
            </a:r>
            <a:endParaRPr lang="en-US" dirty="0"/>
          </a:p>
        </p:txBody>
      </p:sp>
      <p:sp>
        <p:nvSpPr>
          <p:cNvPr id="3" name="Content Placeholder 2"/>
          <p:cNvSpPr>
            <a:spLocks noGrp="1"/>
          </p:cNvSpPr>
          <p:nvPr>
            <p:ph idx="1"/>
          </p:nvPr>
        </p:nvSpPr>
        <p:spPr/>
        <p:txBody>
          <a:bodyPr/>
          <a:lstStyle/>
          <a:p>
            <a:r>
              <a:rPr lang="en-US" dirty="0" smtClean="0"/>
              <a:t>According </a:t>
            </a:r>
            <a:r>
              <a:rPr lang="en-US" dirty="0"/>
              <a:t>to Statista, in 2018, Texas was second in the highest number of aggravated assaults reported in the US.  </a:t>
            </a:r>
          </a:p>
          <a:p>
            <a:r>
              <a:rPr lang="en-US" dirty="0"/>
              <a:t>Texas reported 73 656 cases of aggravated assault behind California’s 105, 412 which topped the list. </a:t>
            </a:r>
          </a:p>
          <a:p>
            <a:r>
              <a:rPr lang="en-US" dirty="0"/>
              <a:t>In 2017, the number of aggravated assaults in the state were 75, 347. </a:t>
            </a:r>
          </a:p>
          <a:p>
            <a:endParaRPr lang="en-US" dirty="0"/>
          </a:p>
        </p:txBody>
      </p:sp>
    </p:spTree>
    <p:extLst>
      <p:ext uri="{BB962C8B-B14F-4D97-AF65-F5344CB8AC3E}">
        <p14:creationId xmlns:p14="http://schemas.microsoft.com/office/powerpoint/2010/main" val="124168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a:t>
            </a:r>
            <a:endParaRPr lang="en-US" dirty="0"/>
          </a:p>
        </p:txBody>
      </p:sp>
      <p:sp>
        <p:nvSpPr>
          <p:cNvPr id="3" name="Content Placeholder 2"/>
          <p:cNvSpPr>
            <a:spLocks noGrp="1"/>
          </p:cNvSpPr>
          <p:nvPr>
            <p:ph idx="1"/>
          </p:nvPr>
        </p:nvSpPr>
        <p:spPr>
          <a:xfrm>
            <a:off x="677334" y="1724297"/>
            <a:ext cx="8596668" cy="4937760"/>
          </a:xfrm>
        </p:spPr>
        <p:txBody>
          <a:bodyPr/>
          <a:lstStyle/>
          <a:p>
            <a:pPr>
              <a:lnSpc>
                <a:spcPct val="150000"/>
              </a:lnSpc>
            </a:pPr>
            <a:r>
              <a:rPr lang="en-US" dirty="0" smtClean="0"/>
              <a:t>The theory that best explains assault is the classical theory.</a:t>
            </a:r>
          </a:p>
          <a:p>
            <a:pPr>
              <a:lnSpc>
                <a:spcPct val="150000"/>
              </a:lnSpc>
            </a:pPr>
            <a:r>
              <a:rPr lang="en-US" dirty="0" smtClean="0"/>
              <a:t>This theory asserts that people cause crime out of their free will. </a:t>
            </a:r>
          </a:p>
          <a:p>
            <a:pPr>
              <a:lnSpc>
                <a:spcPct val="150000"/>
              </a:lnSpc>
            </a:pPr>
            <a:r>
              <a:rPr lang="en-US" dirty="0"/>
              <a:t>Human beings are rational and make decisions freely and with understanding of </a:t>
            </a:r>
            <a:r>
              <a:rPr lang="en-US" dirty="0" smtClean="0"/>
              <a:t>consequences.</a:t>
            </a:r>
          </a:p>
          <a:p>
            <a:pPr>
              <a:lnSpc>
                <a:spcPct val="150000"/>
              </a:lnSpc>
            </a:pPr>
            <a:r>
              <a:rPr lang="en-US" dirty="0"/>
              <a:t>Punishment is a necessary evil sometimes intended to deter criminals and serve as an example to those who would violate the </a:t>
            </a:r>
            <a:r>
              <a:rPr lang="en-US" dirty="0" smtClean="0"/>
              <a:t>law.</a:t>
            </a:r>
          </a:p>
          <a:p>
            <a:pPr>
              <a:lnSpc>
                <a:spcPct val="150000"/>
              </a:lnSpc>
            </a:pPr>
            <a:r>
              <a:rPr lang="en-US" dirty="0" smtClean="0"/>
              <a:t>Punishment is meant to counter the gains of a criminal activity. </a:t>
            </a:r>
            <a:endParaRPr lang="en-US" dirty="0"/>
          </a:p>
        </p:txBody>
      </p:sp>
    </p:spTree>
    <p:extLst>
      <p:ext uri="{BB962C8B-B14F-4D97-AF65-F5344CB8AC3E}">
        <p14:creationId xmlns:p14="http://schemas.microsoft.com/office/powerpoint/2010/main" val="414512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Crime against property</a:t>
            </a:r>
          </a:p>
        </p:txBody>
      </p:sp>
      <p:sp>
        <p:nvSpPr>
          <p:cNvPr id="3" name="Content Placeholder 2"/>
          <p:cNvSpPr>
            <a:spLocks noGrp="1"/>
          </p:cNvSpPr>
          <p:nvPr>
            <p:ph idx="1"/>
          </p:nvPr>
        </p:nvSpPr>
        <p:spPr>
          <a:xfrm>
            <a:off x="677334" y="1319349"/>
            <a:ext cx="8596668" cy="5538651"/>
          </a:xfrm>
        </p:spPr>
        <p:txBody>
          <a:bodyPr>
            <a:normAutofit fontScale="92500" lnSpcReduction="10000"/>
          </a:bodyPr>
          <a:lstStyle/>
          <a:p>
            <a:pPr>
              <a:lnSpc>
                <a:spcPct val="160000"/>
              </a:lnSpc>
            </a:pPr>
            <a:r>
              <a:rPr lang="en-US" dirty="0"/>
              <a:t>There are many crimes against property. These include burglary, theft, robbery, shoplifting, vandalism or arson. </a:t>
            </a:r>
          </a:p>
          <a:p>
            <a:pPr>
              <a:lnSpc>
                <a:spcPct val="160000"/>
              </a:lnSpc>
            </a:pPr>
            <a:r>
              <a:rPr lang="en-US" dirty="0"/>
              <a:t>This involves taking property such as money, vehicles and other commodities without the consent of the owner or by fraud. However, crimes against property do not include threat of force or use of force against the victim except in cases of robbery and extortion. </a:t>
            </a:r>
          </a:p>
          <a:p>
            <a:pPr>
              <a:lnSpc>
                <a:spcPct val="160000"/>
              </a:lnSpc>
            </a:pPr>
            <a:r>
              <a:rPr lang="en-US" dirty="0"/>
              <a:t>The focus of this presentation will be burglary. Burglary is a property crime that involves breaking and entering a home or shop with the aim of stealing. </a:t>
            </a:r>
          </a:p>
          <a:p>
            <a:pPr>
              <a:lnSpc>
                <a:spcPct val="160000"/>
              </a:lnSpc>
            </a:pPr>
            <a:r>
              <a:rPr lang="en-US" dirty="0"/>
              <a:t>In Texas, burglary is defined as unlawful entry and intent to commit crime even if the intended crime was not carried out. </a:t>
            </a:r>
          </a:p>
          <a:p>
            <a:pPr>
              <a:lnSpc>
                <a:spcPct val="160000"/>
              </a:lnSpc>
            </a:pPr>
            <a:r>
              <a:rPr lang="en-US" dirty="0"/>
              <a:t>Texas law criminalizes various types of burglary such as burglary of a habitation, burglary of a non-habitation building, and burglary of a vehicle. </a:t>
            </a:r>
          </a:p>
        </p:txBody>
      </p:sp>
    </p:spTree>
    <p:extLst>
      <p:ext uri="{BB962C8B-B14F-4D97-AF65-F5344CB8AC3E}">
        <p14:creationId xmlns:p14="http://schemas.microsoft.com/office/powerpoint/2010/main" val="144590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Penalties for burglary in Texas</a:t>
            </a:r>
            <a:endParaRPr lang="en-US" dirty="0"/>
          </a:p>
        </p:txBody>
      </p:sp>
      <p:sp>
        <p:nvSpPr>
          <p:cNvPr id="3" name="Content Placeholder 2"/>
          <p:cNvSpPr>
            <a:spLocks noGrp="1"/>
          </p:cNvSpPr>
          <p:nvPr>
            <p:ph idx="1"/>
          </p:nvPr>
        </p:nvSpPr>
        <p:spPr>
          <a:xfrm>
            <a:off x="677334" y="1423851"/>
            <a:ext cx="8596668" cy="5434149"/>
          </a:xfrm>
        </p:spPr>
        <p:txBody>
          <a:bodyPr>
            <a:normAutofit/>
          </a:bodyPr>
          <a:lstStyle/>
          <a:p>
            <a:pPr>
              <a:lnSpc>
                <a:spcPct val="150000"/>
              </a:lnSpc>
            </a:pPr>
            <a:r>
              <a:rPr lang="en-US" dirty="0"/>
              <a:t>When one is convicted for burglary in Texas, he/she will face steep fines and incarceration. </a:t>
            </a:r>
          </a:p>
          <a:p>
            <a:pPr>
              <a:lnSpc>
                <a:spcPct val="150000"/>
              </a:lnSpc>
            </a:pPr>
            <a:r>
              <a:rPr lang="en-US" dirty="0"/>
              <a:t>If the act of burglary was committed in a building that is not a habitation, jail felony will be the charge. This may lead to an imprisonment of 6-24 months or fines of up to $10,000. </a:t>
            </a:r>
          </a:p>
          <a:p>
            <a:pPr>
              <a:lnSpc>
                <a:spcPct val="150000"/>
              </a:lnSpc>
            </a:pPr>
            <a:r>
              <a:rPr lang="en-US" dirty="0"/>
              <a:t>If burglary occurred in a habited building, it is considered to be a second degree felony. This may attract a fine of up to $10, 000 and an imprisonment of 2-20 years. </a:t>
            </a:r>
          </a:p>
          <a:p>
            <a:pPr>
              <a:lnSpc>
                <a:spcPct val="150000"/>
              </a:lnSpc>
            </a:pPr>
            <a:r>
              <a:rPr lang="en-US" dirty="0"/>
              <a:t>A first degree felony is charged if the act occurred in a building that is a habitation and the individual intended to commit a felony other than felony theft. The convict will be fined up to $10,000 and an imprisonment of 5 years to life. </a:t>
            </a:r>
          </a:p>
        </p:txBody>
      </p:sp>
    </p:spTree>
    <p:extLst>
      <p:ext uri="{BB962C8B-B14F-4D97-AF65-F5344CB8AC3E}">
        <p14:creationId xmlns:p14="http://schemas.microsoft.com/office/powerpoint/2010/main" val="626214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 related crimes</a:t>
            </a:r>
          </a:p>
        </p:txBody>
      </p:sp>
      <p:sp>
        <p:nvSpPr>
          <p:cNvPr id="3" name="Content Placeholder 2"/>
          <p:cNvSpPr>
            <a:spLocks noGrp="1"/>
          </p:cNvSpPr>
          <p:nvPr>
            <p:ph idx="1"/>
          </p:nvPr>
        </p:nvSpPr>
        <p:spPr/>
        <p:txBody>
          <a:bodyPr/>
          <a:lstStyle/>
          <a:p>
            <a:pPr>
              <a:lnSpc>
                <a:spcPct val="150000"/>
              </a:lnSpc>
            </a:pPr>
            <a:r>
              <a:rPr lang="en-US" dirty="0" smtClean="0"/>
              <a:t>Drug </a:t>
            </a:r>
            <a:r>
              <a:rPr lang="en-US" dirty="0"/>
              <a:t>related crimes range from possession, manufacturing, trafficking, and dealing. </a:t>
            </a:r>
          </a:p>
          <a:p>
            <a:pPr>
              <a:lnSpc>
                <a:spcPct val="150000"/>
              </a:lnSpc>
            </a:pPr>
            <a:r>
              <a:rPr lang="en-US" dirty="0"/>
              <a:t>Drug manufacturing refers to any step of the production process of an illegal drug. </a:t>
            </a:r>
          </a:p>
          <a:p>
            <a:pPr>
              <a:lnSpc>
                <a:spcPct val="150000"/>
              </a:lnSpc>
            </a:pPr>
            <a:r>
              <a:rPr lang="en-US" dirty="0"/>
              <a:t>Drug manufacturing is prohibited by both federal and state laws. </a:t>
            </a:r>
          </a:p>
          <a:p>
            <a:pPr>
              <a:lnSpc>
                <a:spcPct val="150000"/>
              </a:lnSpc>
            </a:pPr>
            <a:r>
              <a:rPr lang="en-US" dirty="0"/>
              <a:t>Conviction requires prosecutors to prove intent of manufacturing and possessing in order to convict an alleged drug manufacturer. </a:t>
            </a:r>
          </a:p>
        </p:txBody>
      </p:sp>
    </p:spTree>
    <p:extLst>
      <p:ext uri="{BB962C8B-B14F-4D97-AF65-F5344CB8AC3E}">
        <p14:creationId xmlns:p14="http://schemas.microsoft.com/office/powerpoint/2010/main" val="2044736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Texas State defines drug manufacturing as the act of compounding, converting, preparing, processing, and producing a controlled substance. However, this excludes marijuana because it is used for medical purposes. </a:t>
            </a:r>
          </a:p>
          <a:p>
            <a:pPr>
              <a:lnSpc>
                <a:spcPct val="150000"/>
              </a:lnSpc>
            </a:pPr>
            <a:r>
              <a:rPr lang="en-US" dirty="0"/>
              <a:t>Manufacturing includes being directly or indirectly involved synthesis, extraction from natural substances or both</a:t>
            </a:r>
            <a:r>
              <a:rPr lang="en-US" dirty="0" smtClean="0"/>
              <a:t>.</a:t>
            </a:r>
          </a:p>
          <a:p>
            <a:pPr>
              <a:lnSpc>
                <a:spcPct val="150000"/>
              </a:lnSpc>
            </a:pPr>
            <a:r>
              <a:rPr lang="en-US" dirty="0" smtClean="0"/>
              <a:t> </a:t>
            </a:r>
            <a:r>
              <a:rPr lang="en-US" dirty="0"/>
              <a:t>Packaging and labelling is also considered drug manufacturing. </a:t>
            </a:r>
          </a:p>
          <a:p>
            <a:endParaRPr lang="en-US" dirty="0"/>
          </a:p>
        </p:txBody>
      </p:sp>
    </p:spTree>
    <p:extLst>
      <p:ext uri="{BB962C8B-B14F-4D97-AF65-F5344CB8AC3E}">
        <p14:creationId xmlns:p14="http://schemas.microsoft.com/office/powerpoint/2010/main" val="3765675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Penalty for drug manufacturing</a:t>
            </a:r>
            <a:endParaRPr lang="en-US" dirty="0"/>
          </a:p>
        </p:txBody>
      </p:sp>
      <p:sp>
        <p:nvSpPr>
          <p:cNvPr id="3" name="Content Placeholder 2"/>
          <p:cNvSpPr>
            <a:spLocks noGrp="1"/>
          </p:cNvSpPr>
          <p:nvPr>
            <p:ph idx="1"/>
          </p:nvPr>
        </p:nvSpPr>
        <p:spPr>
          <a:xfrm>
            <a:off x="677334" y="2160589"/>
            <a:ext cx="8596668" cy="4566782"/>
          </a:xfrm>
        </p:spPr>
        <p:txBody>
          <a:bodyPr>
            <a:normAutofit/>
          </a:bodyPr>
          <a:lstStyle/>
          <a:p>
            <a:pPr>
              <a:lnSpc>
                <a:spcPct val="150000"/>
              </a:lnSpc>
            </a:pPr>
            <a:r>
              <a:rPr lang="en-US" dirty="0"/>
              <a:t>Various penalties are imposed on people convicted of drug manufacturing in Texas. </a:t>
            </a:r>
          </a:p>
          <a:p>
            <a:pPr>
              <a:lnSpc>
                <a:spcPct val="150000"/>
              </a:lnSpc>
            </a:pPr>
            <a:r>
              <a:rPr lang="en-US" dirty="0"/>
              <a:t>The penalty depends on the charge, the amount of drug, and the schedule category that the drug falls into. </a:t>
            </a:r>
          </a:p>
          <a:p>
            <a:pPr>
              <a:lnSpc>
                <a:spcPct val="150000"/>
              </a:lnSpc>
            </a:pPr>
            <a:r>
              <a:rPr lang="en-US" dirty="0"/>
              <a:t>Conviction of a state jail felony for such offenses may lead to sentencing of between six months and two years.</a:t>
            </a:r>
          </a:p>
          <a:p>
            <a:pPr>
              <a:lnSpc>
                <a:spcPct val="150000"/>
              </a:lnSpc>
            </a:pPr>
            <a:r>
              <a:rPr lang="en-US" dirty="0"/>
              <a:t>Being convicted of a second and first degree felony for manufacturing illegal substances may result in jail sentence of two to 20 years, five years to 99 years respectively. </a:t>
            </a:r>
          </a:p>
        </p:txBody>
      </p:sp>
    </p:spTree>
    <p:extLst>
      <p:ext uri="{BB962C8B-B14F-4D97-AF65-F5344CB8AC3E}">
        <p14:creationId xmlns:p14="http://schemas.microsoft.com/office/powerpoint/2010/main" val="2261119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crime</a:t>
            </a:r>
            <a:endParaRPr lang="en-US" dirty="0"/>
          </a:p>
        </p:txBody>
      </p:sp>
      <p:sp>
        <p:nvSpPr>
          <p:cNvPr id="3" name="Content Placeholder 2"/>
          <p:cNvSpPr>
            <a:spLocks noGrp="1"/>
          </p:cNvSpPr>
          <p:nvPr>
            <p:ph idx="1"/>
          </p:nvPr>
        </p:nvSpPr>
        <p:spPr>
          <a:xfrm>
            <a:off x="677334" y="2160589"/>
            <a:ext cx="8596668" cy="4553720"/>
          </a:xfrm>
        </p:spPr>
        <p:txBody>
          <a:bodyPr>
            <a:normAutofit/>
          </a:bodyPr>
          <a:lstStyle/>
          <a:p>
            <a:pPr>
              <a:lnSpc>
                <a:spcPct val="150000"/>
              </a:lnSpc>
            </a:pPr>
            <a:r>
              <a:rPr lang="en-US" dirty="0" smtClean="0"/>
              <a:t>The theory that best explains the crime of manufacturing drugs is the sociological theory. </a:t>
            </a:r>
          </a:p>
          <a:p>
            <a:pPr>
              <a:lnSpc>
                <a:spcPct val="150000"/>
              </a:lnSpc>
            </a:pPr>
            <a:r>
              <a:rPr lang="en-US" dirty="0"/>
              <a:t>P</a:t>
            </a:r>
            <a:r>
              <a:rPr lang="en-US" dirty="0" smtClean="0"/>
              <a:t>eople </a:t>
            </a:r>
            <a:r>
              <a:rPr lang="en-US" dirty="0"/>
              <a:t>engage in criminal </a:t>
            </a:r>
            <a:r>
              <a:rPr lang="en-US" dirty="0" smtClean="0"/>
              <a:t>behavior </a:t>
            </a:r>
            <a:r>
              <a:rPr lang="en-US" dirty="0"/>
              <a:t>because they do not see the benefits of adhering to conventional social values and believe that crime is a way to improve their social, financial </a:t>
            </a:r>
            <a:r>
              <a:rPr lang="en-US" dirty="0" smtClean="0"/>
              <a:t>conditions.</a:t>
            </a:r>
          </a:p>
          <a:p>
            <a:pPr>
              <a:lnSpc>
                <a:spcPct val="150000"/>
              </a:lnSpc>
            </a:pPr>
            <a:r>
              <a:rPr lang="en-US" dirty="0" smtClean="0"/>
              <a:t>People use illegal means to improve their financial status and earn money. That is why they manufacture drugs despite being illegal.</a:t>
            </a:r>
          </a:p>
          <a:p>
            <a:pPr>
              <a:lnSpc>
                <a:spcPct val="150000"/>
              </a:lnSpc>
            </a:pPr>
            <a:r>
              <a:rPr lang="en-US" dirty="0" smtClean="0"/>
              <a:t>They take the advantage of weak broken bonds in society and government institutions.</a:t>
            </a:r>
            <a:endParaRPr lang="en-US" dirty="0"/>
          </a:p>
        </p:txBody>
      </p:sp>
    </p:spTree>
    <p:extLst>
      <p:ext uri="{BB962C8B-B14F-4D97-AF65-F5344CB8AC3E}">
        <p14:creationId xmlns:p14="http://schemas.microsoft.com/office/powerpoint/2010/main" val="97963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nSpc>
                <a:spcPct val="150000"/>
              </a:lnSpc>
            </a:pPr>
            <a:r>
              <a:rPr lang="en-US" dirty="0" err="1"/>
              <a:t>Gerstenblith</a:t>
            </a:r>
            <a:r>
              <a:rPr lang="en-US" dirty="0"/>
              <a:t>, P. (2016). The Destruction of Cultural Heritage: A Crime against Property or a Crime Against People? John Marshall Review of Intellectual Property Law, 15(336</a:t>
            </a:r>
            <a:r>
              <a:rPr lang="en-US" dirty="0" smtClean="0"/>
              <a:t>).</a:t>
            </a:r>
          </a:p>
          <a:p>
            <a:pPr>
              <a:lnSpc>
                <a:spcPct val="150000"/>
              </a:lnSpc>
            </a:pPr>
            <a:r>
              <a:rPr lang="en-US" dirty="0" err="1"/>
              <a:t>Gottfredson</a:t>
            </a:r>
            <a:r>
              <a:rPr lang="en-US" dirty="0"/>
              <a:t>, M. R., &amp; </a:t>
            </a:r>
            <a:r>
              <a:rPr lang="en-US" dirty="0" err="1"/>
              <a:t>Hirschi</a:t>
            </a:r>
            <a:r>
              <a:rPr lang="en-US" dirty="0"/>
              <a:t>, T. (1990). A general theory of crime. Stanford University Press.</a:t>
            </a:r>
          </a:p>
        </p:txBody>
      </p:sp>
    </p:spTree>
    <p:extLst>
      <p:ext uri="{BB962C8B-B14F-4D97-AF65-F5344CB8AC3E}">
        <p14:creationId xmlns:p14="http://schemas.microsoft.com/office/powerpoint/2010/main" val="409946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47</TotalTime>
  <Words>1027</Words>
  <Application>Microsoft Office PowerPoint</Application>
  <PresentationFormat>Widescreen</PresentationFormat>
  <Paragraphs>60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Types of crime </vt:lpstr>
      <vt:lpstr>Introduction</vt:lpstr>
      <vt:lpstr>Crimes against persons Assault and battery</vt:lpstr>
      <vt:lpstr>Penalty for assault and battery </vt:lpstr>
      <vt:lpstr>Statistics/data </vt:lpstr>
      <vt:lpstr>Theory </vt:lpstr>
      <vt:lpstr>Crime against property</vt:lpstr>
      <vt:lpstr>Penalties for burglary in Texas</vt:lpstr>
      <vt:lpstr>Drug related crimes</vt:lpstr>
      <vt:lpstr>Cont…</vt:lpstr>
      <vt:lpstr>Penalty for drug manufacturing</vt:lpstr>
      <vt:lpstr>Theory of crime</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crime</dc:title>
  <dc:creator>hp</dc:creator>
  <cp:lastModifiedBy>hp</cp:lastModifiedBy>
  <cp:revision>6</cp:revision>
  <dcterms:created xsi:type="dcterms:W3CDTF">2020-09-08T02:19:58Z</dcterms:created>
  <dcterms:modified xsi:type="dcterms:W3CDTF">2020-09-08T03:07:50Z</dcterms:modified>
</cp:coreProperties>
</file>